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7" r:id="rId5"/>
    <p:sldId id="258" r:id="rId6"/>
    <p:sldId id="260" r:id="rId7"/>
    <p:sldId id="262" r:id="rId8"/>
    <p:sldId id="263" r:id="rId9"/>
    <p:sldId id="265" r:id="rId10"/>
  </p:sldIdLst>
  <p:sldSz cx="6858000" cy="5143500"/>
  <p:notesSz cx="6858000" cy="9144000"/>
  <p:embeddedFontLst>
    <p:embeddedFont>
      <p:font typeface="Tw Cen MT" panose="020B0602020104020603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微軟正黑體" panose="020B0604030504040204" pitchFamily="34" charset="-12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615"/>
    <a:srgbClr val="652102"/>
    <a:srgbClr val="800000"/>
    <a:srgbClr val="5EEC3C"/>
    <a:srgbClr val="1D3A00"/>
    <a:srgbClr val="6C1A00"/>
    <a:srgbClr val="003296"/>
    <a:srgbClr val="E39A39"/>
    <a:srgbClr val="FFC901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14" autoAdjust="0"/>
  </p:normalViewPr>
  <p:slideViewPr>
    <p:cSldViewPr>
      <p:cViewPr>
        <p:scale>
          <a:sx n="100" d="100"/>
          <a:sy n="100" d="100"/>
        </p:scale>
        <p:origin x="1914" y="6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8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5F7EE8D-E8B1-4651-9E59-19066A4E57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733001-C2F2-4F78-A01F-E7671AF862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06E1-CF0C-4F83-851A-0737C7A83C5D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B8987A-2286-4237-AEFB-4752E8E3C1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5FD29B-434B-4C87-8228-CBEB9C512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C9828-CF64-4B98-A3C9-3775A8EDB5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79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EAC7F-4AE5-4019-9220-6B8BDFC9C1BE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86E5C-B97D-46F1-8636-3029B73B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3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86E5C-B97D-46F1-8636-3029B73BFE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5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86E5C-B97D-46F1-8636-3029B73BFE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85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86E5C-B97D-46F1-8636-3029B73BFE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2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724" y="3182571"/>
            <a:ext cx="5726438" cy="76352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724" y="3946095"/>
            <a:ext cx="5726438" cy="61082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320542C-E4AA-4440-837D-8C3513564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730" y="2326214"/>
            <a:ext cx="1097838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4" y="1044700"/>
            <a:ext cx="6184553" cy="610820"/>
          </a:xfrm>
        </p:spPr>
        <p:txBody>
          <a:bodyPr>
            <a:normAutofit/>
          </a:bodyPr>
          <a:lstStyle>
            <a:lvl1pPr algn="l">
              <a:defRPr sz="27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24" y="1655521"/>
            <a:ext cx="6184553" cy="3206805"/>
          </a:xfrm>
        </p:spPr>
        <p:txBody>
          <a:bodyPr/>
          <a:lstStyle>
            <a:lvl1pPr algn="l">
              <a:defRPr sz="2100">
                <a:solidFill>
                  <a:schemeClr val="accent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126" y="281175"/>
            <a:ext cx="4581150" cy="572644"/>
          </a:xfrm>
        </p:spPr>
        <p:txBody>
          <a:bodyPr>
            <a:normAutofit/>
          </a:bodyPr>
          <a:lstStyle>
            <a:lvl1pPr algn="l">
              <a:defRPr sz="27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126" y="1044701"/>
            <a:ext cx="4581150" cy="3663766"/>
          </a:xfrm>
        </p:spPr>
        <p:txBody>
          <a:bodyPr/>
          <a:lstStyle>
            <a:lvl1pPr>
              <a:defRPr sz="21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88" y="1044700"/>
            <a:ext cx="6070024" cy="610820"/>
          </a:xfrm>
        </p:spPr>
        <p:txBody>
          <a:bodyPr>
            <a:normAutofit/>
          </a:bodyPr>
          <a:lstStyle>
            <a:lvl1pPr algn="l">
              <a:defRPr sz="27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660" y="1808225"/>
            <a:ext cx="303014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660" y="2280622"/>
            <a:ext cx="3030141" cy="2276294"/>
          </a:xfrm>
        </p:spPr>
        <p:txBody>
          <a:bodyPr/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 algn="ctr">
              <a:defRPr sz="1500">
                <a:solidFill>
                  <a:schemeClr val="accent2">
                    <a:lumMod val="50000"/>
                  </a:schemeClr>
                </a:solidFill>
              </a:defRPr>
            </a:lvl2pPr>
            <a:lvl3pPr algn="ctr">
              <a:defRPr sz="1350">
                <a:solidFill>
                  <a:schemeClr val="accent2">
                    <a:lumMod val="50000"/>
                  </a:schemeClr>
                </a:solidFill>
              </a:defRPr>
            </a:lvl3pPr>
            <a:lvl4pPr algn="ctr">
              <a:defRPr sz="1200">
                <a:solidFill>
                  <a:schemeClr val="accent2">
                    <a:lumMod val="50000"/>
                  </a:schemeClr>
                </a:solidFill>
              </a:defRPr>
            </a:lvl4pPr>
            <a:lvl5pPr algn="ctr">
              <a:defRPr sz="1200">
                <a:solidFill>
                  <a:schemeClr val="accent2">
                    <a:lumMod val="50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001" y="1808225"/>
            <a:ext cx="303133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9001" y="2280622"/>
            <a:ext cx="3031331" cy="2276294"/>
          </a:xfrm>
        </p:spPr>
        <p:txBody>
          <a:bodyPr/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 algn="ctr">
              <a:defRPr sz="1500">
                <a:solidFill>
                  <a:schemeClr val="accent2">
                    <a:lumMod val="50000"/>
                  </a:schemeClr>
                </a:solidFill>
              </a:defRPr>
            </a:lvl2pPr>
            <a:lvl3pPr algn="ctr">
              <a:defRPr sz="1350">
                <a:solidFill>
                  <a:schemeClr val="accent2">
                    <a:lumMod val="50000"/>
                  </a:schemeClr>
                </a:solidFill>
              </a:defRPr>
            </a:lvl3pPr>
            <a:lvl4pPr algn="ctr">
              <a:defRPr sz="1200">
                <a:solidFill>
                  <a:schemeClr val="accent2">
                    <a:lumMod val="50000"/>
                  </a:schemeClr>
                </a:solidFill>
              </a:defRPr>
            </a:lvl4pPr>
            <a:lvl5pPr algn="ctr">
              <a:defRPr sz="1200">
                <a:solidFill>
                  <a:schemeClr val="accent2">
                    <a:lumMod val="50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1871F-BAB6-4A69-B8A3-22F1B28A83BC}"/>
              </a:ext>
            </a:extLst>
          </p:cNvPr>
          <p:cNvSpPr txBox="1"/>
          <p:nvPr userDrawn="1"/>
        </p:nvSpPr>
        <p:spPr>
          <a:xfrm>
            <a:off x="-6862" y="5213747"/>
            <a:ext cx="6292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899" y="3335275"/>
            <a:ext cx="4123035" cy="1110330"/>
          </a:xfrm>
        </p:spPr>
        <p:txBody>
          <a:bodyPr>
            <a:normAutofit/>
          </a:bodyPr>
          <a:lstStyle/>
          <a:p>
            <a:r>
              <a:rPr lang="en-US" sz="4400" dirty="0"/>
              <a:t>Intelligent Cook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12" y="4404211"/>
            <a:ext cx="3030188" cy="458114"/>
          </a:xfrm>
        </p:spPr>
        <p:txBody>
          <a:bodyPr>
            <a:normAutofit fontScale="92500"/>
          </a:bodyPr>
          <a:lstStyle/>
          <a:p>
            <a:r>
              <a:rPr lang="en-US" sz="2000" b="1" dirty="0"/>
              <a:t>Group 26  | </a:t>
            </a:r>
            <a:r>
              <a:rPr lang="zh-TW" altLang="en-US" sz="2000" b="1" dirty="0"/>
              <a:t>孫嘉妤 廖阜新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82" y="1350111"/>
            <a:ext cx="5955495" cy="87805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82" y="2266340"/>
            <a:ext cx="6184553" cy="2519632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rgbClr val="3B1615"/>
                </a:solidFill>
              </a:rPr>
              <a:t>發想</a:t>
            </a:r>
            <a:endParaRPr lang="en-US" altLang="zh-TW" sz="2400" b="1" dirty="0">
              <a:solidFill>
                <a:srgbClr val="3B1615"/>
              </a:solidFill>
            </a:endParaRPr>
          </a:p>
          <a:p>
            <a:r>
              <a:rPr lang="zh-TW" altLang="en-US" sz="2400" b="1" dirty="0">
                <a:solidFill>
                  <a:srgbClr val="3B1615"/>
                </a:solidFill>
              </a:rPr>
              <a:t>簡介</a:t>
            </a:r>
            <a:endParaRPr lang="en-US" sz="2400" b="1" dirty="0">
              <a:solidFill>
                <a:srgbClr val="3B1615"/>
              </a:solidFill>
            </a:endParaRPr>
          </a:p>
          <a:p>
            <a:r>
              <a:rPr lang="zh-TW" altLang="en-US" sz="2400" b="1" dirty="0">
                <a:solidFill>
                  <a:srgbClr val="3B1615"/>
                </a:solidFill>
              </a:rPr>
              <a:t>使用器材</a:t>
            </a:r>
            <a:endParaRPr lang="en-US" sz="2400" b="1" dirty="0">
              <a:solidFill>
                <a:srgbClr val="3B1615"/>
              </a:solidFill>
            </a:endParaRPr>
          </a:p>
          <a:p>
            <a:r>
              <a:rPr lang="zh-TW" altLang="en-US" sz="2400" b="1" dirty="0">
                <a:solidFill>
                  <a:srgbClr val="3B1615"/>
                </a:solidFill>
              </a:rPr>
              <a:t>基本目標</a:t>
            </a:r>
            <a:endParaRPr lang="en-US" sz="2400" b="1" dirty="0">
              <a:solidFill>
                <a:srgbClr val="3B1615"/>
              </a:solidFill>
            </a:endParaRPr>
          </a:p>
          <a:p>
            <a:r>
              <a:rPr lang="zh-TW" altLang="en-US" sz="2400" b="1" dirty="0">
                <a:solidFill>
                  <a:srgbClr val="3B1615"/>
                </a:solidFill>
              </a:rPr>
              <a:t>進階目標</a:t>
            </a:r>
            <a:endParaRPr lang="en-US" sz="2400" b="1" dirty="0">
              <a:solidFill>
                <a:srgbClr val="3B1615"/>
              </a:solidFill>
            </a:endParaRPr>
          </a:p>
          <a:p>
            <a:endParaRPr lang="en-US" sz="2400" b="1" dirty="0">
              <a:solidFill>
                <a:srgbClr val="3B1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0310" y="3335275"/>
            <a:ext cx="5829300" cy="1021556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dirty="0">
                <a:solidFill>
                  <a:srgbClr val="3B1615"/>
                </a:solidFill>
              </a:rPr>
              <a:t>發想</a:t>
            </a:r>
            <a:endParaRPr lang="en-US" sz="4000" dirty="0">
              <a:solidFill>
                <a:srgbClr val="3B1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0310" y="3335275"/>
            <a:ext cx="5829300" cy="1021556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dirty="0">
                <a:solidFill>
                  <a:srgbClr val="3B1615"/>
                </a:solidFill>
              </a:rPr>
              <a:t>簡介</a:t>
            </a:r>
            <a:endParaRPr lang="en-US" sz="4000" dirty="0">
              <a:solidFill>
                <a:srgbClr val="3B1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6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0310" y="1592899"/>
            <a:ext cx="1908812" cy="572644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使用器材</a:t>
            </a:r>
            <a:endParaRPr lang="en-US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7605" y="2280622"/>
            <a:ext cx="3030141" cy="2438681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b="1" dirty="0">
                <a:solidFill>
                  <a:srgbClr val="3B1615"/>
                </a:solidFill>
              </a:rPr>
              <a:t>arm NUCLEO-L476RG</a:t>
            </a:r>
          </a:p>
          <a:p>
            <a:pPr algn="l"/>
            <a:r>
              <a:rPr lang="zh-TW" altLang="zh-TW" sz="2000" b="1" dirty="0">
                <a:solidFill>
                  <a:srgbClr val="3B1615"/>
                </a:solidFill>
              </a:rPr>
              <a:t>溫度計</a:t>
            </a:r>
            <a:endParaRPr lang="en-US" sz="2000" b="1" dirty="0">
              <a:solidFill>
                <a:srgbClr val="3B1615"/>
              </a:solidFill>
            </a:endParaRPr>
          </a:p>
          <a:p>
            <a:pPr algn="l"/>
            <a:r>
              <a:rPr lang="zh-TW" altLang="en-US" sz="2000" b="1" dirty="0">
                <a:solidFill>
                  <a:srgbClr val="3B1615"/>
                </a:solidFill>
              </a:rPr>
              <a:t>繼電器</a:t>
            </a:r>
            <a:endParaRPr lang="en-US" altLang="zh-TW" sz="2000" b="1" dirty="0">
              <a:solidFill>
                <a:srgbClr val="3B1615"/>
              </a:solidFill>
            </a:endParaRPr>
          </a:p>
          <a:p>
            <a:pPr algn="l"/>
            <a:r>
              <a:rPr lang="zh-TW" altLang="en-US" sz="2000" b="1" dirty="0">
                <a:solidFill>
                  <a:srgbClr val="3B1615"/>
                </a:solidFill>
              </a:rPr>
              <a:t>插座</a:t>
            </a:r>
            <a:endParaRPr lang="en-US" altLang="zh-TW" sz="2000" b="1" dirty="0">
              <a:solidFill>
                <a:srgbClr val="3B1615"/>
              </a:solidFill>
            </a:endParaRPr>
          </a:p>
          <a:p>
            <a:pPr algn="l"/>
            <a:r>
              <a:rPr lang="en-US" sz="2000" b="1" dirty="0">
                <a:solidFill>
                  <a:srgbClr val="3B1615"/>
                </a:solidFill>
              </a:rPr>
              <a:t>LCD、LED</a:t>
            </a:r>
          </a:p>
          <a:p>
            <a:pPr algn="l"/>
            <a:r>
              <a:rPr lang="en-US" sz="2000" b="1" dirty="0">
                <a:solidFill>
                  <a:srgbClr val="3B1615"/>
                </a:solidFill>
              </a:rPr>
              <a:t>Keypad、</a:t>
            </a:r>
            <a:r>
              <a:rPr lang="zh-TW" altLang="en-US" sz="2000" b="1" dirty="0">
                <a:solidFill>
                  <a:srgbClr val="3B1615"/>
                </a:solidFill>
              </a:rPr>
              <a:t>蜂鳴器</a:t>
            </a:r>
            <a:endParaRPr lang="en-US" sz="2000" b="1" dirty="0">
              <a:solidFill>
                <a:srgbClr val="3B1615"/>
              </a:solidFill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7DC91126-EC48-479F-A1A4-7B85188D1E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2000" b="1" dirty="0" err="1">
                <a:solidFill>
                  <a:srgbClr val="3B1615"/>
                </a:solidFill>
              </a:rPr>
              <a:t>Wifi</a:t>
            </a:r>
            <a:r>
              <a:rPr lang="zh-TW" altLang="en-US" sz="2000" b="1" dirty="0">
                <a:solidFill>
                  <a:srgbClr val="3B1615"/>
                </a:solidFill>
              </a:rPr>
              <a:t> 模組</a:t>
            </a:r>
            <a:endParaRPr lang="en-US" altLang="zh-TW" sz="2000" b="1" dirty="0">
              <a:solidFill>
                <a:srgbClr val="3B1615"/>
              </a:solidFill>
            </a:endParaRPr>
          </a:p>
          <a:p>
            <a:pPr algn="l"/>
            <a:r>
              <a:rPr lang="zh-TW" altLang="zh-TW" sz="2000" b="1" dirty="0">
                <a:solidFill>
                  <a:srgbClr val="3B1615"/>
                </a:solidFill>
              </a:rPr>
              <a:t>控制旋鈕零件</a:t>
            </a:r>
            <a:endParaRPr lang="zh-TW" altLang="en-US" sz="2000" b="1" dirty="0">
              <a:solidFill>
                <a:srgbClr val="3B1615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C46ADD-F917-4E82-9936-334DAE2A1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10" y="3101376"/>
            <a:ext cx="1770430" cy="15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22D930-C345-4FC8-9AC1-17FAFF58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5" y="433880"/>
            <a:ext cx="3664920" cy="2061518"/>
          </a:xfrm>
          <a:prstGeom prst="rect">
            <a:avLst/>
          </a:prstGeom>
        </p:spPr>
      </p:pic>
      <p:sp>
        <p:nvSpPr>
          <p:cNvPr id="5" name="內容版面配置區 11">
            <a:extLst>
              <a:ext uri="{FF2B5EF4-FFF2-40B4-BE49-F238E27FC236}">
                <a16:creationId xmlns:a16="http://schemas.microsoft.com/office/drawing/2014/main" id="{F48C912B-0105-4853-9FB3-BD740172462A}"/>
              </a:ext>
            </a:extLst>
          </p:cNvPr>
          <p:cNvSpPr txBox="1">
            <a:spLocks/>
          </p:cNvSpPr>
          <p:nvPr/>
        </p:nvSpPr>
        <p:spPr>
          <a:xfrm>
            <a:off x="4345230" y="1350110"/>
            <a:ext cx="2137868" cy="443833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solidFill>
                  <a:srgbClr val="3B1615"/>
                </a:solidFill>
              </a:rPr>
              <a:t>熱電偶溫度計</a:t>
            </a:r>
            <a:endParaRPr lang="en-US" altLang="zh-TW" b="1" dirty="0">
              <a:solidFill>
                <a:srgbClr val="3B1615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69AB3B-B339-4AD2-8926-EDD91E3E5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8" y="2681319"/>
            <a:ext cx="3683157" cy="2064800"/>
          </a:xfrm>
          <a:prstGeom prst="rect">
            <a:avLst/>
          </a:prstGeom>
        </p:spPr>
      </p:pic>
      <p:sp>
        <p:nvSpPr>
          <p:cNvPr id="8" name="內容版面配置區 11">
            <a:extLst>
              <a:ext uri="{FF2B5EF4-FFF2-40B4-BE49-F238E27FC236}">
                <a16:creationId xmlns:a16="http://schemas.microsoft.com/office/drawing/2014/main" id="{D9AC67E0-3EA9-4581-8F2B-408F157549BF}"/>
              </a:ext>
            </a:extLst>
          </p:cNvPr>
          <p:cNvSpPr txBox="1">
            <a:spLocks/>
          </p:cNvSpPr>
          <p:nvPr/>
        </p:nvSpPr>
        <p:spPr>
          <a:xfrm>
            <a:off x="4365350" y="3487980"/>
            <a:ext cx="2137868" cy="443833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solidFill>
                  <a:srgbClr val="3B1615"/>
                </a:solidFill>
              </a:rPr>
              <a:t>繼電器</a:t>
            </a:r>
            <a:r>
              <a:rPr lang="en-US" altLang="zh-TW" b="1" dirty="0">
                <a:solidFill>
                  <a:srgbClr val="3B1615"/>
                </a:solidFill>
              </a:rPr>
              <a:t>&amp;</a:t>
            </a:r>
            <a:r>
              <a:rPr lang="zh-TW" altLang="en-US" b="1" dirty="0">
                <a:solidFill>
                  <a:srgbClr val="3B1615"/>
                </a:solidFill>
              </a:rPr>
              <a:t>插座</a:t>
            </a:r>
            <a:endParaRPr lang="en-US" altLang="zh-TW" b="1" dirty="0">
              <a:solidFill>
                <a:srgbClr val="3B1615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BAC7E6B-92C3-4192-86AA-23294C86449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81706" y="1572027"/>
            <a:ext cx="763524" cy="5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9000" y="548407"/>
            <a:ext cx="2595985" cy="687171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b="1" dirty="0"/>
              <a:t>基本目標</a:t>
            </a:r>
            <a:endParaRPr lang="en-US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3264" y="1350111"/>
            <a:ext cx="4924736" cy="3244982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solidFill>
                  <a:srgbClr val="3B1615"/>
                </a:solidFill>
              </a:rPr>
              <a:t>智慧斷電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溫度監控</a:t>
            </a:r>
            <a:endParaRPr lang="en-US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定時 （</a:t>
            </a:r>
            <a:r>
              <a:rPr lang="en-US" altLang="zh-TW" sz="2400" dirty="0">
                <a:solidFill>
                  <a:srgbClr val="3B1615"/>
                </a:solidFill>
              </a:rPr>
              <a:t>keypad </a:t>
            </a:r>
            <a:r>
              <a:rPr lang="zh-TW" altLang="en-US" sz="2400" dirty="0">
                <a:solidFill>
                  <a:srgbClr val="3B1615"/>
                </a:solidFill>
              </a:rPr>
              <a:t>輸入烹煮時間）</a:t>
            </a:r>
            <a:endParaRPr lang="en-US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內建多種烹煮模式</a:t>
            </a:r>
            <a:endParaRPr lang="en-US" altLang="zh-TW" sz="2400" dirty="0">
              <a:solidFill>
                <a:srgbClr val="3B1615"/>
              </a:solidFill>
            </a:endParaRPr>
          </a:p>
          <a:p>
            <a:pPr lvl="1"/>
            <a:r>
              <a:rPr lang="zh-TW" altLang="en-US" sz="2400" dirty="0">
                <a:solidFill>
                  <a:srgbClr val="3B1615"/>
                </a:solidFill>
              </a:rPr>
              <a:t>如水餃模式、火鍋模式等</a:t>
            </a:r>
            <a:endParaRPr lang="en-US" sz="2400" dirty="0">
              <a:solidFill>
                <a:srgbClr val="3B1615"/>
              </a:solidFill>
            </a:endParaRPr>
          </a:p>
          <a:p>
            <a:r>
              <a:rPr lang="en-US" altLang="zh-TW" sz="2400" dirty="0">
                <a:solidFill>
                  <a:srgbClr val="3B1615"/>
                </a:solidFill>
              </a:rPr>
              <a:t>LCD</a:t>
            </a:r>
            <a:r>
              <a:rPr lang="zh-TW" altLang="en-US" sz="2400" dirty="0">
                <a:solidFill>
                  <a:srgbClr val="3B1615"/>
                </a:solidFill>
              </a:rPr>
              <a:t> 顯示目前溫度、剩餘時間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en-US" altLang="zh-TW" sz="2400" dirty="0">
                <a:solidFill>
                  <a:srgbClr val="3B1615"/>
                </a:solidFill>
              </a:rPr>
              <a:t>LED</a:t>
            </a:r>
            <a:r>
              <a:rPr lang="zh-TW" altLang="en-US" sz="2400" dirty="0">
                <a:solidFill>
                  <a:srgbClr val="3B1615"/>
                </a:solidFill>
              </a:rPr>
              <a:t> 燈顏色代表烹煮狀態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蜂鳴器發出警示提醒使用者</a:t>
            </a:r>
            <a:endParaRPr lang="en-US" sz="2400" dirty="0">
              <a:solidFill>
                <a:srgbClr val="3B1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0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94560" y="586585"/>
            <a:ext cx="2595985" cy="572644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b="1" dirty="0"/>
              <a:t>進階目標</a:t>
            </a:r>
            <a:endParaRPr lang="en-US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54655" y="1502815"/>
            <a:ext cx="4924736" cy="3244982"/>
          </a:xfrm>
        </p:spPr>
        <p:txBody>
          <a:bodyPr>
            <a:normAutofit/>
          </a:bodyPr>
          <a:lstStyle/>
          <a:p>
            <a:r>
              <a:rPr lang="zh-TW" altLang="zh-TW" sz="2400" dirty="0">
                <a:solidFill>
                  <a:srgbClr val="3B1615"/>
                </a:solidFill>
              </a:rPr>
              <a:t>遙控開關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zh-TW" altLang="zh-TW" sz="2400" dirty="0">
                <a:solidFill>
                  <a:srgbClr val="3B1615"/>
                </a:solidFill>
              </a:rPr>
              <a:t>預約啟動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溫度監控</a:t>
            </a:r>
            <a:endParaRPr lang="en-US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網頁顯示烹煮即時</a:t>
            </a:r>
            <a:r>
              <a:rPr lang="zh-TW" altLang="zh-TW" sz="2400" dirty="0">
                <a:solidFill>
                  <a:srgbClr val="3B1615"/>
                </a:solidFill>
              </a:rPr>
              <a:t>狀況</a:t>
            </a:r>
            <a:endParaRPr lang="en-US" altLang="zh-TW" sz="2400" dirty="0">
              <a:solidFill>
                <a:srgbClr val="3B1615"/>
              </a:solidFill>
            </a:endParaRPr>
          </a:p>
          <a:p>
            <a:r>
              <a:rPr lang="zh-TW" altLang="en-US" sz="2400" dirty="0">
                <a:solidFill>
                  <a:srgbClr val="3B1615"/>
                </a:solidFill>
              </a:rPr>
              <a:t>烹煮完成或發生問題寄送 </a:t>
            </a:r>
            <a:r>
              <a:rPr lang="en-US" altLang="zh-TW" sz="2400" dirty="0">
                <a:solidFill>
                  <a:srgbClr val="3B1615"/>
                </a:solidFill>
              </a:rPr>
              <a:t>email</a:t>
            </a:r>
          </a:p>
          <a:p>
            <a:r>
              <a:rPr lang="zh-TW" altLang="en-US" sz="2400" dirty="0">
                <a:solidFill>
                  <a:srgbClr val="3B1615"/>
                </a:solidFill>
              </a:rPr>
              <a:t>火力調整</a:t>
            </a:r>
            <a:endParaRPr lang="en-US" sz="2400" dirty="0">
              <a:solidFill>
                <a:srgbClr val="3B1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4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6295" y="433578"/>
            <a:ext cx="2595985" cy="572644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b="1" dirty="0"/>
              <a:t>終極目標</a:t>
            </a:r>
            <a:endParaRPr lang="en-US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07360" y="1197405"/>
            <a:ext cx="4924736" cy="324498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讓鍋子 </a:t>
            </a:r>
            <a:r>
              <a:rPr lang="en-US" altLang="zh-TW" sz="2400" dirty="0"/>
              <a:t>Machine </a:t>
            </a:r>
            <a:r>
              <a:rPr lang="en-US" altLang="zh-TW" sz="2400" dirty="0" err="1"/>
              <a:t>Learing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自行開發新菜單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8464F2-7194-4DC0-BA6F-13336A92C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5466" r="1013" b="5466"/>
          <a:stretch/>
        </p:blipFill>
        <p:spPr>
          <a:xfrm>
            <a:off x="2512770" y="2259540"/>
            <a:ext cx="3512215" cy="24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自訂</PresentationFormat>
  <Paragraphs>44</Paragraphs>
  <Slides>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Tw Cen MT</vt:lpstr>
      <vt:lpstr>Calibri</vt:lpstr>
      <vt:lpstr>微軟正黑體</vt:lpstr>
      <vt:lpstr>新細明體</vt:lpstr>
      <vt:lpstr>Office Theme</vt:lpstr>
      <vt:lpstr>Intelligent Cook</vt:lpstr>
      <vt:lpstr>Outline</vt:lpstr>
      <vt:lpstr>發想</vt:lpstr>
      <vt:lpstr>簡介</vt:lpstr>
      <vt:lpstr>使用器材</vt:lpstr>
      <vt:lpstr>PowerPoint 簡報</vt:lpstr>
      <vt:lpstr>基本目標</vt:lpstr>
      <vt:lpstr>進階目標</vt:lpstr>
      <vt:lpstr>終極目標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2017-07-12T20:30:52Z</dcterms:created>
  <dcterms:modified xsi:type="dcterms:W3CDTF">2017-11-23T18:03:23Z</dcterms:modified>
</cp:coreProperties>
</file>